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8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91C68842-9F80-4618-BD44-A3EAB584E9E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C68842-9F80-4618-BD44-A3EAB584E9E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C68842-9F80-4618-BD44-A3EAB584E9E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C68842-9F80-4618-BD44-A3EAB584E9E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C68842-9F80-4618-BD44-A3EAB584E9E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C68842-9F80-4618-BD44-A3EAB584E9E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1C68842-9F80-4618-BD44-A3EAB584E9E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1C68842-9F80-4618-BD44-A3EAB584E9E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1C68842-9F80-4618-BD44-A3EAB584E9E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C68842-9F80-4618-BD44-A3EAB584E9E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5C49D2D-6702-4F3B-9F3D-B7D0AB3D895B}" type="datetimeFigureOut">
              <a:rPr lang="en-US" smtClean="0"/>
              <a:t>5/14/2019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C68842-9F80-4618-BD44-A3EAB584E9E1}"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5C49D2D-6702-4F3B-9F3D-B7D0AB3D895B}" type="datetimeFigureOut">
              <a:rPr lang="en-US" smtClean="0"/>
              <a:t>5/14/2019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1C68842-9F80-4618-BD44-A3EAB584E9E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Parliament_of_India" TargetMode="External"/><Relationship Id="rId2" Type="http://schemas.openxmlformats.org/officeDocument/2006/relationships/hyperlink" Target="https://en.wikipedia.org/wiki/Constitution_of_India"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Bill_(law)" TargetMode="External"/><Relationship Id="rId2" Type="http://schemas.openxmlformats.org/officeDocument/2006/relationships/hyperlink" Target="https://en.wikipedia.org/wiki/Kenneth_Wheare" TargetMode="External"/><Relationship Id="rId1" Type="http://schemas.openxmlformats.org/officeDocument/2006/relationships/slideLayout" Target="../slideLayouts/slideLayout1.xml"/><Relationship Id="rId6" Type="http://schemas.openxmlformats.org/officeDocument/2006/relationships/hyperlink" Target="https://en.wikipedia.org/wiki/Ratification" TargetMode="External"/><Relationship Id="rId5" Type="http://schemas.openxmlformats.org/officeDocument/2006/relationships/hyperlink" Target="https://en.wikipedia.org/wiki/Joint_sitting" TargetMode="External"/><Relationship Id="rId4" Type="http://schemas.openxmlformats.org/officeDocument/2006/relationships/hyperlink" Target="https://en.wikipedia.org/wiki/Parliament_of_Indi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Part_One_of_the_Constitution_of_India"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Puducherry" TargetMode="External"/><Relationship Id="rId2" Type="http://schemas.openxmlformats.org/officeDocument/2006/relationships/hyperlink" Target="https://en.wikipedia.org/wiki/Delhi"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rgbClr val="FF0000"/>
                </a:solidFill>
              </a:rPr>
              <a:t>Amendment to the Indian Constitution</a:t>
            </a:r>
            <a:endParaRPr lang="en-US" dirty="0">
              <a:solidFill>
                <a:srgbClr val="FF0000"/>
              </a:solidFill>
            </a:endParaRPr>
          </a:p>
        </p:txBody>
      </p:sp>
      <p:sp>
        <p:nvSpPr>
          <p:cNvPr id="3" name="Subtitle 2"/>
          <p:cNvSpPr>
            <a:spLocks noGrp="1"/>
          </p:cNvSpPr>
          <p:nvPr>
            <p:ph type="subTitle" idx="1"/>
          </p:nvPr>
        </p:nvSpPr>
        <p:spPr/>
        <p:txBody>
          <a:bodyPr>
            <a:normAutofit fontScale="85000" lnSpcReduction="20000"/>
          </a:bodyPr>
          <a:lstStyle/>
          <a:p>
            <a:r>
              <a:rPr lang="en-US" dirty="0" smtClean="0">
                <a:solidFill>
                  <a:srgbClr val="FFC000"/>
                </a:solidFill>
              </a:rPr>
              <a:t>Presented By </a:t>
            </a:r>
          </a:p>
          <a:p>
            <a:r>
              <a:rPr lang="en-US" dirty="0" smtClean="0">
                <a:solidFill>
                  <a:srgbClr val="FFC000"/>
                </a:solidFill>
              </a:rPr>
              <a:t>Dr. Shamim Ahmad Wagey</a:t>
            </a:r>
          </a:p>
          <a:p>
            <a:r>
              <a:rPr lang="en-US" dirty="0" smtClean="0">
                <a:solidFill>
                  <a:srgbClr val="FFC000"/>
                </a:solidFill>
              </a:rPr>
              <a:t>Department of Political science</a:t>
            </a:r>
          </a:p>
          <a:p>
            <a:r>
              <a:rPr lang="en-US" dirty="0" smtClean="0">
                <a:solidFill>
                  <a:srgbClr val="FFC000"/>
                </a:solidFill>
              </a:rPr>
              <a:t>PG College Rajouri</a:t>
            </a:r>
          </a:p>
          <a:p>
            <a:endParaRPr lang="en-US" dirty="0"/>
          </a:p>
        </p:txBody>
      </p:sp>
    </p:spTree>
    <p:extLst>
      <p:ext uri="{BB962C8B-B14F-4D97-AF65-F5344CB8AC3E}">
        <p14:creationId xmlns:p14="http://schemas.microsoft.com/office/powerpoint/2010/main" val="265527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Meaning</a:t>
            </a:r>
            <a:endParaRPr lang="en-US" dirty="0">
              <a:solidFill>
                <a:srgbClr val="FF0000"/>
              </a:solidFill>
            </a:endParaRPr>
          </a:p>
        </p:txBody>
      </p:sp>
      <p:sp>
        <p:nvSpPr>
          <p:cNvPr id="3" name="Subtitle 2"/>
          <p:cNvSpPr>
            <a:spLocks noGrp="1"/>
          </p:cNvSpPr>
          <p:nvPr>
            <p:ph type="subTitle" idx="1"/>
          </p:nvPr>
        </p:nvSpPr>
        <p:spPr>
          <a:xfrm>
            <a:off x="1371600" y="3886200"/>
            <a:ext cx="6400800" cy="2286000"/>
          </a:xfrm>
        </p:spPr>
        <p:txBody>
          <a:bodyPr>
            <a:normAutofit fontScale="55000" lnSpcReduction="20000"/>
          </a:bodyPr>
          <a:lstStyle/>
          <a:p>
            <a:pPr algn="just"/>
            <a:r>
              <a:rPr lang="en-US" sz="3400" b="1" dirty="0">
                <a:solidFill>
                  <a:srgbClr val="C00000"/>
                </a:solidFill>
              </a:rPr>
              <a:t>Amending the Constitution of India</a:t>
            </a:r>
            <a:r>
              <a:rPr lang="en-US" sz="3400" dirty="0">
                <a:solidFill>
                  <a:srgbClr val="C00000"/>
                </a:solidFill>
              </a:rPr>
              <a:t> is the process of making changes to the nation's fundamental law or supreme law. The procedure of amendment in the constitution is laid down in Part XX (Article 368) of the </a:t>
            </a:r>
            <a:r>
              <a:rPr lang="en-US" sz="3400" dirty="0">
                <a:solidFill>
                  <a:srgbClr val="C00000"/>
                </a:solidFill>
                <a:hlinkClick r:id="rId2" tooltip="Constitution of India"/>
              </a:rPr>
              <a:t>Constitution of India</a:t>
            </a:r>
            <a:r>
              <a:rPr lang="en-US" sz="3400" dirty="0">
                <a:solidFill>
                  <a:srgbClr val="C00000"/>
                </a:solidFill>
              </a:rPr>
              <a:t>. This procedure ensures the sanctity of the Constitution of India and keeps a check on arbitrary power of the </a:t>
            </a:r>
            <a:r>
              <a:rPr lang="en-US" sz="3400" u="sng" dirty="0">
                <a:solidFill>
                  <a:srgbClr val="C00000"/>
                </a:solidFill>
                <a:hlinkClick r:id="rId3" tooltip="Parliament of India"/>
              </a:rPr>
              <a:t>Parliament of India</a:t>
            </a:r>
            <a:r>
              <a:rPr lang="en-US" sz="3400" dirty="0">
                <a:solidFill>
                  <a:srgbClr val="C00000"/>
                </a:solidFill>
              </a:rPr>
              <a:t>.</a:t>
            </a:r>
          </a:p>
          <a:p>
            <a:endParaRPr lang="en-US" dirty="0"/>
          </a:p>
        </p:txBody>
      </p:sp>
    </p:spTree>
    <p:extLst>
      <p:ext uri="{BB962C8B-B14F-4D97-AF65-F5344CB8AC3E}">
        <p14:creationId xmlns:p14="http://schemas.microsoft.com/office/powerpoint/2010/main" val="1692678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1066801"/>
            <a:ext cx="5181600" cy="1295400"/>
          </a:xfrm>
        </p:spPr>
        <p:txBody>
          <a:bodyPr>
            <a:normAutofit fontScale="90000"/>
          </a:bodyPr>
          <a:lstStyle/>
          <a:p>
            <a:r>
              <a:rPr lang="en-US" dirty="0" smtClean="0">
                <a:solidFill>
                  <a:srgbClr val="FF0000"/>
                </a:solidFill>
              </a:rPr>
              <a:t>Procedure</a:t>
            </a:r>
            <a:r>
              <a:rPr lang="en-US" dirty="0"/>
              <a:t/>
            </a:r>
            <a:br>
              <a:rPr lang="en-US" dirty="0"/>
            </a:br>
            <a:endParaRPr lang="en-US" dirty="0"/>
          </a:p>
        </p:txBody>
      </p:sp>
      <p:sp>
        <p:nvSpPr>
          <p:cNvPr id="3" name="Subtitle 2"/>
          <p:cNvSpPr>
            <a:spLocks noGrp="1"/>
          </p:cNvSpPr>
          <p:nvPr>
            <p:ph type="subTitle" idx="1"/>
          </p:nvPr>
        </p:nvSpPr>
        <p:spPr>
          <a:xfrm>
            <a:off x="685800" y="1752600"/>
            <a:ext cx="7620000" cy="5486400"/>
          </a:xfrm>
        </p:spPr>
        <p:txBody>
          <a:bodyPr>
            <a:noAutofit/>
          </a:bodyPr>
          <a:lstStyle/>
          <a:p>
            <a:pPr algn="just"/>
            <a:r>
              <a:rPr lang="en-US" sz="1600" dirty="0">
                <a:solidFill>
                  <a:srgbClr val="0070C0"/>
                </a:solidFill>
              </a:rPr>
              <a:t>The Constitution of India provides for a distinctive amendment process when compared to the Constitutions of other nations. this can be described as partly flexible and partly rigid. The Constitution provides for a variety in the amending process. This feature has been commended by Australian academic Sir </a:t>
            </a:r>
            <a:r>
              <a:rPr lang="en-US" sz="1600" dirty="0">
                <a:solidFill>
                  <a:srgbClr val="0070C0"/>
                </a:solidFill>
                <a:hlinkClick r:id="rId2" tooltip="Kenneth Wheare"/>
              </a:rPr>
              <a:t>Kenneth </a:t>
            </a:r>
            <a:r>
              <a:rPr lang="en-US" sz="1600" dirty="0" err="1">
                <a:solidFill>
                  <a:srgbClr val="0070C0"/>
                </a:solidFill>
                <a:hlinkClick r:id="rId2" tooltip="Kenneth Wheare"/>
              </a:rPr>
              <a:t>Wheare</a:t>
            </a:r>
            <a:r>
              <a:rPr lang="en-US" sz="1600" dirty="0">
                <a:solidFill>
                  <a:srgbClr val="0070C0"/>
                </a:solidFill>
              </a:rPr>
              <a:t> who felt that uniformity in the amending process imposed "quite unnecessary restrictions" upon the amendment of parts of a Constitution</a:t>
            </a:r>
            <a:r>
              <a:rPr lang="en-US" sz="1600" dirty="0" smtClean="0">
                <a:solidFill>
                  <a:srgbClr val="0070C0"/>
                </a:solidFill>
              </a:rPr>
              <a:t>.</a:t>
            </a:r>
            <a:r>
              <a:rPr lang="en-US" sz="1600" dirty="0">
                <a:solidFill>
                  <a:srgbClr val="0070C0"/>
                </a:solidFill>
              </a:rPr>
              <a:t> An amendment of the Constitution can be initiated only by the introduction of a </a:t>
            </a:r>
            <a:r>
              <a:rPr lang="en-US" sz="1600" dirty="0">
                <a:solidFill>
                  <a:srgbClr val="0070C0"/>
                </a:solidFill>
                <a:hlinkClick r:id="rId3" tooltip="Bill (law)"/>
              </a:rPr>
              <a:t>Bill</a:t>
            </a:r>
            <a:r>
              <a:rPr lang="en-US" sz="1600" dirty="0">
                <a:solidFill>
                  <a:srgbClr val="0070C0"/>
                </a:solidFill>
              </a:rPr>
              <a:t> in either </a:t>
            </a:r>
            <a:r>
              <a:rPr lang="en-US" sz="1600" dirty="0">
                <a:solidFill>
                  <a:srgbClr val="0070C0"/>
                </a:solidFill>
                <a:hlinkClick r:id="rId4" tooltip="Parliament of India"/>
              </a:rPr>
              <a:t>House of Parliament</a:t>
            </a:r>
            <a:r>
              <a:rPr lang="en-US" sz="1600" dirty="0">
                <a:solidFill>
                  <a:srgbClr val="0070C0"/>
                </a:solidFill>
              </a:rPr>
              <a:t>. The Bill must then be passed in each House by a majority of the total membership of that House and by a majority of not less than two-thirds of the members of that House present and voting</a:t>
            </a:r>
            <a:r>
              <a:rPr lang="en-US" sz="1600" dirty="0" smtClean="0">
                <a:solidFill>
                  <a:srgbClr val="0070C0"/>
                </a:solidFill>
              </a:rPr>
              <a:t>.</a:t>
            </a:r>
            <a:r>
              <a:rPr lang="en-US" sz="1600" dirty="0">
                <a:solidFill>
                  <a:srgbClr val="0070C0"/>
                </a:solidFill>
              </a:rPr>
              <a:t> There is no provision for a </a:t>
            </a:r>
            <a:r>
              <a:rPr lang="en-US" sz="1600" dirty="0">
                <a:solidFill>
                  <a:srgbClr val="0070C0"/>
                </a:solidFill>
                <a:hlinkClick r:id="rId5" tooltip="Joint sitting"/>
              </a:rPr>
              <a:t>joint sitting</a:t>
            </a:r>
            <a:r>
              <a:rPr lang="en-US" sz="1600" dirty="0">
                <a:solidFill>
                  <a:srgbClr val="0070C0"/>
                </a:solidFill>
              </a:rPr>
              <a:t> in case of disagreement between the two Houses. The Bill, passed by the required majority, is then presented to the President who shall give his assent to the Bill. If the amendment seeks to make any change in any of the provisions mentioned in the provision to article 368, it must be </a:t>
            </a:r>
            <a:r>
              <a:rPr lang="en-US" sz="1600" dirty="0">
                <a:solidFill>
                  <a:srgbClr val="0070C0"/>
                </a:solidFill>
                <a:hlinkClick r:id="rId6" tooltip="Ratification"/>
              </a:rPr>
              <a:t>ratified</a:t>
            </a:r>
            <a:r>
              <a:rPr lang="en-US" sz="1600" dirty="0">
                <a:solidFill>
                  <a:srgbClr val="0070C0"/>
                </a:solidFill>
              </a:rPr>
              <a:t> by the Legislatures of not less than one-half of the States. Although there is no prescribed time limit for ratification, it must be completed before the amending Bill is presented to the President for his assent</a:t>
            </a:r>
            <a:r>
              <a:rPr lang="en-US" sz="1600" dirty="0" smtClean="0">
                <a:solidFill>
                  <a:srgbClr val="0070C0"/>
                </a:solidFill>
              </a:rPr>
              <a:t>.</a:t>
            </a:r>
            <a:endParaRPr lang="en-US" sz="1600" dirty="0">
              <a:solidFill>
                <a:srgbClr val="0070C0"/>
              </a:solidFill>
            </a:endParaRPr>
          </a:p>
        </p:txBody>
      </p:sp>
    </p:spTree>
    <p:extLst>
      <p:ext uri="{BB962C8B-B14F-4D97-AF65-F5344CB8AC3E}">
        <p14:creationId xmlns:p14="http://schemas.microsoft.com/office/powerpoint/2010/main" val="1228764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295401"/>
            <a:ext cx="6705600" cy="1447799"/>
          </a:xfrm>
        </p:spPr>
        <p:txBody>
          <a:bodyPr>
            <a:normAutofit fontScale="90000"/>
          </a:bodyPr>
          <a:lstStyle/>
          <a:p>
            <a:r>
              <a:rPr lang="en-US" b="1" dirty="0"/>
              <a:t>Types of amendments</a:t>
            </a:r>
            <a:br>
              <a:rPr lang="en-US" b="1" dirty="0"/>
            </a:br>
            <a:endParaRPr lang="en-US" dirty="0"/>
          </a:p>
        </p:txBody>
      </p:sp>
      <p:sp>
        <p:nvSpPr>
          <p:cNvPr id="3" name="Subtitle 2"/>
          <p:cNvSpPr>
            <a:spLocks noGrp="1"/>
          </p:cNvSpPr>
          <p:nvPr>
            <p:ph type="subTitle" idx="1"/>
          </p:nvPr>
        </p:nvSpPr>
        <p:spPr>
          <a:xfrm>
            <a:off x="1371600" y="2209800"/>
            <a:ext cx="6400800" cy="3429000"/>
          </a:xfrm>
        </p:spPr>
        <p:txBody>
          <a:bodyPr>
            <a:normAutofit fontScale="25000" lnSpcReduction="20000"/>
          </a:bodyPr>
          <a:lstStyle/>
          <a:p>
            <a:pPr algn="just"/>
            <a:r>
              <a:rPr lang="en-US" sz="7200" dirty="0">
                <a:solidFill>
                  <a:srgbClr val="00B0F0"/>
                </a:solidFill>
              </a:rPr>
              <a:t>Article 368 provides for two types of amendments, that is, by a special majority of Parliament and also through the ratification of half of the states by a simple majority. But, some other articles provide for the amendment of certain provisions of the Constitution by a simple majority of Parliament, that is, a majority of the members of each House present and voting (similar to the ordinary legislative process). Notably, these amendments are not deemed to be amendments of the Constitution for the purposes of Article 368.</a:t>
            </a:r>
          </a:p>
          <a:p>
            <a:pPr algn="just"/>
            <a:r>
              <a:rPr lang="en-US" sz="7200" dirty="0">
                <a:solidFill>
                  <a:srgbClr val="00B0F0"/>
                </a:solidFill>
              </a:rPr>
              <a:t>Amendment by simple majority of the Parliament</a:t>
            </a:r>
          </a:p>
          <a:p>
            <a:pPr algn="just"/>
            <a:r>
              <a:rPr lang="en-US" sz="7200" dirty="0">
                <a:solidFill>
                  <a:srgbClr val="00B0F0"/>
                </a:solidFill>
              </a:rPr>
              <a:t>Amendment by special majority of the Parliament</a:t>
            </a:r>
          </a:p>
          <a:p>
            <a:pPr algn="just"/>
            <a:r>
              <a:rPr lang="en-US" sz="7200" dirty="0">
                <a:solidFill>
                  <a:srgbClr val="00B0F0"/>
                </a:solidFill>
              </a:rPr>
              <a:t>Amendment by special majority of the Parliament and the ratification of at least half of the state legislatures.</a:t>
            </a:r>
          </a:p>
          <a:p>
            <a:endParaRPr lang="en-US" dirty="0"/>
          </a:p>
        </p:txBody>
      </p:sp>
    </p:spTree>
    <p:extLst>
      <p:ext uri="{BB962C8B-B14F-4D97-AF65-F5344CB8AC3E}">
        <p14:creationId xmlns:p14="http://schemas.microsoft.com/office/powerpoint/2010/main" val="3286291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474345"/>
            <a:ext cx="6477000" cy="4616648"/>
          </a:xfrm>
          <a:prstGeom prst="rect">
            <a:avLst/>
          </a:prstGeom>
        </p:spPr>
        <p:txBody>
          <a:bodyPr wrap="square">
            <a:spAutoFit/>
          </a:bodyPr>
          <a:lstStyle/>
          <a:p>
            <a:r>
              <a:rPr lang="en-US" sz="2400" b="1" dirty="0">
                <a:solidFill>
                  <a:srgbClr val="FF0000"/>
                </a:solidFill>
              </a:rPr>
              <a:t>Role of state </a:t>
            </a:r>
            <a:r>
              <a:rPr lang="en-US" sz="2400" b="1" dirty="0" smtClean="0">
                <a:solidFill>
                  <a:srgbClr val="FF0000"/>
                </a:solidFill>
              </a:rPr>
              <a:t>legislatures</a:t>
            </a:r>
          </a:p>
          <a:p>
            <a:endParaRPr lang="en-US" b="1" dirty="0"/>
          </a:p>
          <a:p>
            <a:r>
              <a:rPr lang="en-US" dirty="0">
                <a:solidFill>
                  <a:srgbClr val="7030A0"/>
                </a:solidFill>
              </a:rPr>
              <a:t>The role of the states in constitutional amendment is limited. State legislatures cannot initiate any Bill or proposal for amendment of the Constitution. They are associated in the process of the amendment only through the ratification procedure laid down in article 368, in case the amendment seeks to make any change in any of the provisions mentioned in the proviso to article 368. The only other provision for constitutional changes by state legislatures is to initiate the process for creating or abolishing Legislative Councils in their respective legislatures, and to give their views on a proposed Parliamentary bill seeking to affect the area, boundaries or name of any State or States which has been referred to them under the proviso to </a:t>
            </a:r>
            <a:r>
              <a:rPr lang="en-US" dirty="0">
                <a:solidFill>
                  <a:srgbClr val="7030A0"/>
                </a:solidFill>
                <a:hlinkClick r:id="rId2" tooltip="Part One of the Constitution of India"/>
              </a:rPr>
              <a:t>Article 3</a:t>
            </a:r>
            <a:r>
              <a:rPr lang="en-US" dirty="0">
                <a:solidFill>
                  <a:srgbClr val="7030A0"/>
                </a:solidFill>
              </a:rPr>
              <a:t>. However, this referral does not restrict Parliament's power to make any further amendments of the Bill</a:t>
            </a:r>
          </a:p>
        </p:txBody>
      </p:sp>
    </p:spTree>
    <p:extLst>
      <p:ext uri="{BB962C8B-B14F-4D97-AF65-F5344CB8AC3E}">
        <p14:creationId xmlns:p14="http://schemas.microsoft.com/office/powerpoint/2010/main" val="4202343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859340"/>
            <a:ext cx="6324600" cy="3416320"/>
          </a:xfrm>
          <a:prstGeom prst="rect">
            <a:avLst/>
          </a:prstGeom>
        </p:spPr>
        <p:txBody>
          <a:bodyPr wrap="square">
            <a:spAutoFit/>
          </a:bodyPr>
          <a:lstStyle/>
          <a:p>
            <a:r>
              <a:rPr lang="en-US" sz="2800" b="1" dirty="0">
                <a:solidFill>
                  <a:srgbClr val="FF0000"/>
                </a:solidFill>
              </a:rPr>
              <a:t>Role of Union </a:t>
            </a:r>
            <a:r>
              <a:rPr lang="en-US" sz="2800" b="1" dirty="0" smtClean="0">
                <a:solidFill>
                  <a:srgbClr val="FF0000"/>
                </a:solidFill>
              </a:rPr>
              <a:t>territories</a:t>
            </a:r>
          </a:p>
          <a:p>
            <a:pPr algn="just"/>
            <a:endParaRPr lang="en-US" sz="2800" b="1" dirty="0"/>
          </a:p>
          <a:p>
            <a:pPr algn="just"/>
            <a:r>
              <a:rPr lang="en-US" sz="2000" dirty="0">
                <a:solidFill>
                  <a:srgbClr val="002060"/>
                </a:solidFill>
              </a:rPr>
              <a:t>Union territories have no say in constitutional amendments, including the ratification process which is only open to States. </a:t>
            </a:r>
            <a:r>
              <a:rPr lang="en-US" sz="2000" dirty="0">
                <a:solidFill>
                  <a:srgbClr val="002060"/>
                </a:solidFill>
                <a:hlinkClick r:id="rId2" tooltip="Delhi"/>
              </a:rPr>
              <a:t>Delhi</a:t>
            </a:r>
            <a:r>
              <a:rPr lang="en-US" sz="2000" dirty="0">
                <a:solidFill>
                  <a:srgbClr val="002060"/>
                </a:solidFill>
              </a:rPr>
              <a:t> and </a:t>
            </a:r>
            <a:r>
              <a:rPr lang="en-US" sz="2000" dirty="0" err="1">
                <a:solidFill>
                  <a:srgbClr val="002060"/>
                </a:solidFill>
                <a:hlinkClick r:id="rId3" tooltip="Puducherry"/>
              </a:rPr>
              <a:t>Puducherry</a:t>
            </a:r>
            <a:r>
              <a:rPr lang="en-US" sz="2000" dirty="0">
                <a:solidFill>
                  <a:srgbClr val="002060"/>
                </a:solidFill>
              </a:rPr>
              <a:t> are two union territories that are entitled, by special constitutional amendments, to have an elected Legislative Assembly and a Cabinet of ministers, thereby enjoying partial statehood powers. Both of these territories can participate in the ratification process</a:t>
            </a:r>
            <a:r>
              <a:rPr lang="en-US" sz="2000" dirty="0" smtClean="0">
                <a:solidFill>
                  <a:srgbClr val="002060"/>
                </a:solidFill>
              </a:rPr>
              <a:t>.</a:t>
            </a:r>
            <a:endParaRPr lang="en-US" sz="2000" dirty="0">
              <a:solidFill>
                <a:srgbClr val="002060"/>
              </a:solidFill>
            </a:endParaRPr>
          </a:p>
        </p:txBody>
      </p:sp>
    </p:spTree>
    <p:extLst>
      <p:ext uri="{BB962C8B-B14F-4D97-AF65-F5344CB8AC3E}">
        <p14:creationId xmlns:p14="http://schemas.microsoft.com/office/powerpoint/2010/main" val="3194014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1" y="3244334"/>
            <a:ext cx="4724400" cy="1015663"/>
          </a:xfrm>
          <a:prstGeom prst="rect">
            <a:avLst/>
          </a:prstGeom>
        </p:spPr>
        <p:txBody>
          <a:bodyPr wrap="square">
            <a:spAutoFit/>
          </a:bodyPr>
          <a:lstStyle/>
          <a:p>
            <a:r>
              <a:rPr lang="en-US" dirty="0" smtClean="0"/>
              <a:t>             </a:t>
            </a:r>
            <a:r>
              <a:rPr lang="en-US" sz="6000" dirty="0" smtClean="0"/>
              <a:t>Thank </a:t>
            </a:r>
            <a:r>
              <a:rPr lang="en-US" sz="6000" dirty="0"/>
              <a:t>you</a:t>
            </a:r>
          </a:p>
        </p:txBody>
      </p:sp>
    </p:spTree>
    <p:extLst>
      <p:ext uri="{BB962C8B-B14F-4D97-AF65-F5344CB8AC3E}">
        <p14:creationId xmlns:p14="http://schemas.microsoft.com/office/powerpoint/2010/main" val="4198446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31</TotalTime>
  <Words>367</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Aspect</vt:lpstr>
      <vt:lpstr>Amendment to the Indian Constitution</vt:lpstr>
      <vt:lpstr>Meaning</vt:lpstr>
      <vt:lpstr>Procedure </vt:lpstr>
      <vt:lpstr>Types of amendments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Amendment to the Indian Constitution</dc:title>
  <dc:creator>Abid</dc:creator>
  <cp:lastModifiedBy>Abid</cp:lastModifiedBy>
  <cp:revision>4</cp:revision>
  <dcterms:created xsi:type="dcterms:W3CDTF">2019-05-14T09:54:09Z</dcterms:created>
  <dcterms:modified xsi:type="dcterms:W3CDTF">2019-05-14T10:25:40Z</dcterms:modified>
</cp:coreProperties>
</file>